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4" r:id="rId3"/>
    <p:sldId id="257" r:id="rId4"/>
    <p:sldId id="258" r:id="rId5"/>
    <p:sldId id="281" r:id="rId6"/>
    <p:sldId id="259" r:id="rId7"/>
    <p:sldId id="260" r:id="rId8"/>
    <p:sldId id="261" r:id="rId9"/>
    <p:sldId id="273" r:id="rId10"/>
    <p:sldId id="28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4" r:id="rId23"/>
  </p:sldIdLst>
  <p:sldSz cx="9144000" cy="5143500" type="screen16x9"/>
  <p:notesSz cx="6858000" cy="9144000"/>
  <p:embeddedFontLs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icrosoft JhengHei" panose="020B0604030504040204" pitchFamily="34" charset="-120"/>
      <p:regular r:id="rId29"/>
      <p:bold r:id="rId30"/>
    </p:embeddedFont>
    <p:embeddedFont>
      <p:font typeface="Castellar" panose="020A0402060406010301" pitchFamily="18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6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796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38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676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45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33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359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87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03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633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758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82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563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71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97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47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5750" y="509500"/>
            <a:ext cx="8512500" cy="444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br>
              <a:rPr lang="en-US" sz="4200" b="1" dirty="0" smtClean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PRICE PREDICTION</a:t>
            </a:r>
            <a:b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					  </a:t>
            </a:r>
            <a:r>
              <a:rPr lang="en-US" sz="20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Sundar K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 </a:t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sz="16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Pair plot</a:t>
            </a:r>
            <a:endParaRPr sz="16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1" y="1238351"/>
            <a:ext cx="8832299" cy="39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24293" y="4024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sz="1800" dirty="0" err="1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Countplot</a:t>
            </a:r>
            <a:r>
              <a:rPr lang="en-US" sz="18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of price range</a:t>
            </a: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3" y="1187846"/>
            <a:ext cx="5587341" cy="37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0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1128"/>
            <a:ext cx="4525672" cy="3013296"/>
          </a:xfrm>
          <a:prstGeom prst="rect">
            <a:avLst/>
          </a:prstGeom>
        </p:spPr>
      </p:pic>
      <p:sp>
        <p:nvSpPr>
          <p:cNvPr id="5" name="Google Shape;60;p14"/>
          <p:cNvSpPr txBox="1">
            <a:spLocks/>
          </p:cNvSpPr>
          <p:nvPr/>
        </p:nvSpPr>
        <p:spPr>
          <a:xfrm>
            <a:off x="265373" y="5528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IN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</a:p>
          <a:p>
            <a:pPr>
              <a:buSzPts val="5200"/>
            </a:pPr>
            <a:r>
              <a:rPr lang="en-US" sz="20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Boxplot of Ram and Battery Power</a:t>
            </a:r>
            <a:endParaRPr lang="en-IN" sz="20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15" y="1377951"/>
            <a:ext cx="4587085" cy="30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4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60;p14"/>
          <p:cNvSpPr txBox="1">
            <a:spLocks/>
          </p:cNvSpPr>
          <p:nvPr/>
        </p:nvSpPr>
        <p:spPr>
          <a:xfrm>
            <a:off x="311700" y="52140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IN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</a:p>
          <a:p>
            <a:pPr>
              <a:buSzPts val="5200"/>
            </a:pPr>
            <a:r>
              <a:rPr lang="en-US" sz="2000" dirty="0" err="1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Countplot</a:t>
            </a:r>
            <a:r>
              <a:rPr lang="en-US" sz="20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of 3G and 4G mobiles </a:t>
            </a:r>
            <a:endParaRPr lang="en-IN" sz="20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393"/>
            <a:ext cx="4541015" cy="3551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14" y="1404394"/>
            <a:ext cx="4763386" cy="35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33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60;p14"/>
          <p:cNvSpPr txBox="1">
            <a:spLocks/>
          </p:cNvSpPr>
          <p:nvPr/>
        </p:nvSpPr>
        <p:spPr>
          <a:xfrm>
            <a:off x="311700" y="3498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IN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</a:p>
          <a:p>
            <a:pPr>
              <a:buSzPts val="5200"/>
            </a:pPr>
            <a:r>
              <a:rPr lang="en-US" sz="20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Boxplot of Talk Time and Mobile Weight </a:t>
            </a:r>
            <a:endParaRPr lang="en-IN" sz="20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2584"/>
            <a:ext cx="4497571" cy="3840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72" y="922584"/>
            <a:ext cx="4644429" cy="384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>
            <a:spLocks/>
          </p:cNvSpPr>
          <p:nvPr/>
        </p:nvSpPr>
        <p:spPr>
          <a:xfrm>
            <a:off x="354230" y="3145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IN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EDA Count</a:t>
            </a:r>
          </a:p>
          <a:p>
            <a:pPr>
              <a:buSzPts val="5200"/>
            </a:pPr>
            <a:r>
              <a:rPr lang="en-US" sz="2000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Legend plot of Front and Primary cameras </a:t>
            </a:r>
            <a:endParaRPr lang="en-IN" sz="2000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62" y="803448"/>
            <a:ext cx="7115523" cy="441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3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31375"/>
            <a:ext cx="8520600" cy="3416400"/>
          </a:xfrm>
        </p:spPr>
        <p:txBody>
          <a:bodyPr/>
          <a:lstStyle/>
          <a:p>
            <a:pPr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ea typeface="Montserrat"/>
                <a:cs typeface="Montserrat"/>
                <a:sym typeface="Montserrat"/>
              </a:rPr>
              <a:t>K-Nearest </a:t>
            </a:r>
            <a:r>
              <a:rPr lang="en-US" dirty="0" err="1" smtClean="0">
                <a:solidFill>
                  <a:srgbClr val="002060"/>
                </a:solidFill>
                <a:ea typeface="Montserrat"/>
                <a:cs typeface="Montserrat"/>
                <a:sym typeface="Montserrat"/>
              </a:rPr>
              <a:t>Neighbour</a:t>
            </a:r>
            <a:r>
              <a:rPr lang="en-US" dirty="0" smtClean="0">
                <a:solidFill>
                  <a:srgbClr val="002060"/>
                </a:solidFill>
                <a:ea typeface="Montserrat"/>
                <a:cs typeface="Montserrat"/>
                <a:sym typeface="Montserrat"/>
              </a:rPr>
              <a:t>(KNN)</a:t>
            </a:r>
            <a:endParaRPr lang="en-US" dirty="0" smtClean="0">
              <a:solidFill>
                <a:srgbClr val="002060"/>
              </a:solidFill>
            </a:endParaRPr>
          </a:p>
          <a:p>
            <a:pPr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Decision Tree</a:t>
            </a:r>
          </a:p>
          <a:p>
            <a:pPr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Random Forest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Google Shape;60;p14"/>
          <p:cNvSpPr txBox="1">
            <a:spLocks/>
          </p:cNvSpPr>
          <p:nvPr/>
        </p:nvSpPr>
        <p:spPr>
          <a:xfrm>
            <a:off x="311700" y="91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3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SzPts val="5200"/>
            </a:pPr>
            <a:endParaRPr lang="en-IN" sz="1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5200"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Models Performed </a:t>
            </a:r>
            <a:endParaRPr lang="en-IN"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81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9766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chemeClr val="lt1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/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Model Validation </a:t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/>
            </a:r>
            <a:b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</a:br>
            <a:r>
              <a:rPr lang="en-US" b="1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K-Nearest </a:t>
            </a:r>
            <a:r>
              <a:rPr lang="en-US" b="1" dirty="0" err="1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Neighbour</a:t>
            </a:r>
            <a:r>
              <a:rPr lang="en-US" b="1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endParaRPr b="1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41278"/>
            <a:ext cx="8520600" cy="4402222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002060"/>
                </a:solidFill>
              </a:rPr>
              <a:t>Train accuracy : </a:t>
            </a:r>
            <a:r>
              <a:rPr lang="en-IN" sz="1400" dirty="0" smtClean="0">
                <a:solidFill>
                  <a:srgbClr val="002060"/>
                </a:solidFill>
              </a:rPr>
              <a:t>0.9462686567164179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002060"/>
                </a:solidFill>
              </a:rPr>
              <a:t>Test accuracy : </a:t>
            </a:r>
            <a:r>
              <a:rPr lang="en-IN" sz="1400" dirty="0">
                <a:solidFill>
                  <a:srgbClr val="002060"/>
                </a:solidFill>
              </a:rPr>
              <a:t>0.9212121212121213</a:t>
            </a:r>
            <a:endParaRPr lang="en-IN" sz="1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34515" r="52558" b="34876"/>
          <a:stretch/>
        </p:blipFill>
        <p:spPr>
          <a:xfrm>
            <a:off x="311699" y="1549353"/>
            <a:ext cx="4774019" cy="2264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41133" r="66744" b="36531"/>
          <a:stretch/>
        </p:blipFill>
        <p:spPr>
          <a:xfrm>
            <a:off x="5635254" y="1549352"/>
            <a:ext cx="3388431" cy="22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4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5794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Decision Tree</a:t>
            </a:r>
            <a:endParaRPr b="1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30645"/>
            <a:ext cx="8520600" cy="4170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002060"/>
                </a:solidFill>
              </a:rPr>
              <a:t>Train accuracy : 1.0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Test accuracy  : </a:t>
            </a:r>
            <a:r>
              <a:rPr lang="en-IN" dirty="0">
                <a:solidFill>
                  <a:srgbClr val="002060"/>
                </a:solidFill>
              </a:rPr>
              <a:t>0.8287878787878787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37617" r="51861" b="24742"/>
          <a:stretch/>
        </p:blipFill>
        <p:spPr>
          <a:xfrm>
            <a:off x="311700" y="730645"/>
            <a:ext cx="4334728" cy="2374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24173" r="62674" b="53077"/>
          <a:stretch/>
        </p:blipFill>
        <p:spPr>
          <a:xfrm>
            <a:off x="4986670" y="748093"/>
            <a:ext cx="3845630" cy="23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0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473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Random Forest </a:t>
            </a:r>
            <a:endParaRPr b="1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865396"/>
            <a:ext cx="8520600" cy="394052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Test accuracy : </a:t>
            </a:r>
            <a:r>
              <a:rPr lang="en-IN" sz="1600" dirty="0" smtClean="0">
                <a:solidFill>
                  <a:srgbClr val="002060"/>
                </a:solidFill>
              </a:rPr>
              <a:t>0.8651515151515151</a:t>
            </a:r>
          </a:p>
          <a:p>
            <a:pPr marL="114300" indent="0">
              <a:buNone/>
            </a:pPr>
            <a:r>
              <a:rPr lang="en-US" sz="1600" dirty="0" smtClean="0">
                <a:solidFill>
                  <a:srgbClr val="002060"/>
                </a:solidFill>
              </a:rPr>
              <a:t>Train accuracy : 1.0</a:t>
            </a:r>
            <a:endParaRPr lang="en-IN" sz="1600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" t="22105" r="53837" b="35496"/>
          <a:stretch/>
        </p:blipFill>
        <p:spPr>
          <a:xfrm>
            <a:off x="311700" y="865396"/>
            <a:ext cx="4600542" cy="2611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7276" r="65698" b="52042"/>
          <a:stretch/>
        </p:blipFill>
        <p:spPr>
          <a:xfrm>
            <a:off x="5029201" y="865395"/>
            <a:ext cx="3803100" cy="26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51" y="450725"/>
            <a:ext cx="8555854" cy="4376455"/>
          </a:xfrm>
        </p:spPr>
        <p:txBody>
          <a:bodyPr/>
          <a:lstStyle/>
          <a:p>
            <a:pPr marL="114300" indent="0">
              <a:buNone/>
            </a:pPr>
            <a:r>
              <a:rPr lang="en-IN" sz="2800" b="1" u="sng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CONTENT 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solidFill>
                  <a:srgbClr val="002060"/>
                </a:solidFill>
              </a:rPr>
              <a:t>❑ </a:t>
            </a:r>
            <a:r>
              <a:rPr lang="en-IN" sz="2000" dirty="0" smtClean="0">
                <a:solidFill>
                  <a:srgbClr val="002060"/>
                </a:solidFill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solidFill>
                  <a:srgbClr val="002060"/>
                </a:solidFill>
              </a:rPr>
              <a:t>❑ </a:t>
            </a:r>
            <a:r>
              <a:rPr lang="en-IN" sz="2000" dirty="0" smtClean="0">
                <a:solidFill>
                  <a:srgbClr val="002060"/>
                </a:solidFill>
              </a:rPr>
              <a:t>Problem statement</a:t>
            </a:r>
            <a:endParaRPr lang="en-IN" sz="2000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❑ </a:t>
            </a:r>
            <a:r>
              <a:rPr lang="en-IN" sz="2000" dirty="0" smtClean="0">
                <a:solidFill>
                  <a:srgbClr val="002060"/>
                </a:solidFill>
              </a:rPr>
              <a:t>Data Pipeline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IN" sz="2000" dirty="0" smtClean="0">
                <a:solidFill>
                  <a:srgbClr val="002060"/>
                </a:solidFill>
              </a:rPr>
              <a:t>     ❑ </a:t>
            </a:r>
            <a:r>
              <a:rPr lang="en-IN" sz="2000" dirty="0">
                <a:solidFill>
                  <a:srgbClr val="002060"/>
                </a:solidFill>
              </a:rPr>
              <a:t>Data </a:t>
            </a:r>
            <a:r>
              <a:rPr lang="en-IN" sz="2000" dirty="0" smtClean="0">
                <a:solidFill>
                  <a:srgbClr val="002060"/>
                </a:solidFill>
              </a:rPr>
              <a:t>Description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IN" sz="2000" dirty="0" smtClean="0">
                <a:solidFill>
                  <a:srgbClr val="002060"/>
                </a:solidFill>
              </a:rPr>
              <a:t>     ❑ </a:t>
            </a:r>
            <a:r>
              <a:rPr lang="en-IN" sz="2000" dirty="0">
                <a:solidFill>
                  <a:srgbClr val="002060"/>
                </a:solidFill>
              </a:rPr>
              <a:t>Exploratory Data </a:t>
            </a:r>
            <a:r>
              <a:rPr lang="en-IN" sz="2000" dirty="0" smtClean="0">
                <a:solidFill>
                  <a:srgbClr val="002060"/>
                </a:solidFill>
              </a:rPr>
              <a:t>Analysis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IN" sz="2000" dirty="0">
                <a:solidFill>
                  <a:srgbClr val="002060"/>
                </a:solidFill>
              </a:rPr>
              <a:t> </a:t>
            </a:r>
            <a:r>
              <a:rPr lang="en-IN" sz="2000" dirty="0" smtClean="0">
                <a:solidFill>
                  <a:srgbClr val="002060"/>
                </a:solidFill>
              </a:rPr>
              <a:t>    ❑ Model performed</a:t>
            </a:r>
          </a:p>
          <a:p>
            <a:pPr>
              <a:lnSpc>
                <a:spcPct val="10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❑ </a:t>
            </a:r>
            <a:r>
              <a:rPr lang="en-IN" sz="2000" dirty="0">
                <a:solidFill>
                  <a:srgbClr val="002060"/>
                </a:solidFill>
              </a:rPr>
              <a:t>Model Validation </a:t>
            </a:r>
            <a:r>
              <a:rPr lang="en-IN" sz="2000" dirty="0" smtClean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❑ Challenges</a:t>
            </a:r>
          </a:p>
          <a:p>
            <a:pPr>
              <a:lnSpc>
                <a:spcPct val="10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❑ </a:t>
            </a:r>
            <a:r>
              <a:rPr lang="en-IN" sz="2000" dirty="0">
                <a:solidFill>
                  <a:srgbClr val="00206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698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833" y="425303"/>
            <a:ext cx="75597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Challenges</a:t>
            </a:r>
            <a:r>
              <a:rPr lang="en-US" sz="2800" dirty="0"/>
              <a:t> 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 A </a:t>
            </a: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huge amount of data needed to be dealt while doing the project which is quite an important task and also even small inferences need to be kept in mind. </a:t>
            </a:r>
            <a:endParaRPr lang="en-US" sz="280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●As </a:t>
            </a:r>
            <a:r>
              <a:rPr lang="en-US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was quite big enough which led more computation time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43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662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Conclusion </a:t>
            </a: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652744"/>
            <a:ext cx="8520600" cy="4259498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2060"/>
                </a:solidFill>
              </a:rPr>
              <a:t>In this article, we looked at classification. Classifiers represent the intersection of advanced machine theory and practical application. These algorithms are more than just a sorting mechanism for </a:t>
            </a:r>
            <a:r>
              <a:rPr lang="en-US" dirty="0" err="1">
                <a:solidFill>
                  <a:srgbClr val="002060"/>
                </a:solidFill>
              </a:rPr>
              <a:t>organising</a:t>
            </a:r>
            <a:r>
              <a:rPr lang="en-US" dirty="0">
                <a:solidFill>
                  <a:srgbClr val="002060"/>
                </a:solidFill>
              </a:rPr>
              <a:t> unlabeled data instances into distinct groupings. Classifiers include a unique set of dynamic rules that include an interpretation mechanism for dealing with ambiguous or unknown values, all of which are suited to the kind of inputs being </a:t>
            </a:r>
            <a:r>
              <a:rPr lang="en-US" dirty="0" err="1">
                <a:solidFill>
                  <a:srgbClr val="002060"/>
                </a:solidFill>
              </a:rPr>
              <a:t>analysed</a:t>
            </a:r>
            <a:r>
              <a:rPr lang="en-US" dirty="0">
                <a:solidFill>
                  <a:srgbClr val="002060"/>
                </a:solidFill>
              </a:rPr>
              <a:t>. Most classifiers also </a:t>
            </a:r>
            <a:r>
              <a:rPr lang="en-US" dirty="0" err="1">
                <a:solidFill>
                  <a:srgbClr val="002060"/>
                </a:solidFill>
              </a:rPr>
              <a:t>utilise</a:t>
            </a:r>
            <a:r>
              <a:rPr lang="en-US" dirty="0">
                <a:solidFill>
                  <a:srgbClr val="002060"/>
                </a:solidFill>
              </a:rPr>
              <a:t> probability estimates, which enable end-users to adjust data categorization using utility functions.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3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194465"/>
            <a:ext cx="8520600" cy="3416400"/>
          </a:xfrm>
        </p:spPr>
        <p:txBody>
          <a:bodyPr/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  <a:latin typeface="Castellar" panose="020A0402060406010301" pitchFamily="18" charset="0"/>
              </a:rPr>
              <a:t>THANKYOU </a:t>
            </a:r>
            <a:endParaRPr lang="en-IN" sz="5400" b="1" dirty="0">
              <a:solidFill>
                <a:srgbClr val="FF0000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0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IN" b="1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2060"/>
                </a:solidFill>
              </a:rPr>
              <a:t>Mobile phones come in all sorts of prices, features, specifications and all. Price estimation and prediction is an important part of consumer strategy. Deciding on the correct price of a product is very important for the market success of a product. A new product that has to be launched, must have the correct price so that consumers find it appropriate to buy the product.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ts val="5200"/>
            </a:pPr>
            <a:r>
              <a:rPr lang="en-US" b="1" dirty="0" smtClean="0">
                <a:ea typeface="Montserrat"/>
              </a:rPr>
              <a:t>Problem statement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data contains information regarding mobile phone features, specifications </a:t>
            </a:r>
            <a:r>
              <a:rPr lang="en-US" dirty="0" err="1">
                <a:solidFill>
                  <a:srgbClr val="002060"/>
                </a:solidFill>
              </a:rPr>
              <a:t>etc</a:t>
            </a:r>
            <a:r>
              <a:rPr lang="en-US" dirty="0">
                <a:solidFill>
                  <a:srgbClr val="002060"/>
                </a:solidFill>
              </a:rPr>
              <a:t> and their price range. The various features and information can be used to predict the price range of a mobile phone.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59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169" y="493256"/>
            <a:ext cx="8520600" cy="4650243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Data Pipeline </a:t>
            </a:r>
            <a:endParaRPr lang="en-US" sz="3200" b="1" dirty="0" smtClean="0">
              <a:solidFill>
                <a:srgbClr val="002060"/>
              </a:solidFill>
            </a:endParaRPr>
          </a:p>
          <a:p>
            <a:r>
              <a:rPr lang="en-US" sz="3200" b="1" dirty="0" smtClean="0">
                <a:solidFill>
                  <a:srgbClr val="002060"/>
                </a:solidFill>
              </a:rPr>
              <a:t>● </a:t>
            </a:r>
            <a:r>
              <a:rPr lang="en-US" sz="2400" b="1" dirty="0" smtClean="0">
                <a:solidFill>
                  <a:srgbClr val="002060"/>
                </a:solidFill>
              </a:rPr>
              <a:t>Exploratory </a:t>
            </a:r>
            <a:r>
              <a:rPr lang="en-US" sz="2400" b="1" dirty="0">
                <a:solidFill>
                  <a:srgbClr val="002060"/>
                </a:solidFill>
              </a:rPr>
              <a:t>Data Analysis (EDA): </a:t>
            </a:r>
            <a:r>
              <a:rPr lang="en-US" sz="2400" dirty="0">
                <a:solidFill>
                  <a:srgbClr val="002060"/>
                </a:solidFill>
              </a:rPr>
              <a:t>In this part we have done some EDA on the features to see the trend</a:t>
            </a:r>
            <a:r>
              <a:rPr lang="en-US" sz="2400" dirty="0" smtClean="0">
                <a:solidFill>
                  <a:srgbClr val="002060"/>
                </a:solidFill>
              </a:rPr>
              <a:t>.</a:t>
            </a:r>
          </a:p>
          <a:p>
            <a:pPr marL="114300" indent="0"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r>
              <a:rPr lang="en-US" sz="2400" b="1" dirty="0" smtClean="0">
                <a:solidFill>
                  <a:srgbClr val="002060"/>
                </a:solidFill>
              </a:rPr>
              <a:t>● </a:t>
            </a:r>
            <a:r>
              <a:rPr lang="en-US" sz="2400" b="1" dirty="0">
                <a:solidFill>
                  <a:srgbClr val="002060"/>
                </a:solidFill>
              </a:rPr>
              <a:t>Data Processing: </a:t>
            </a:r>
            <a:r>
              <a:rPr lang="en-US" sz="2400" dirty="0">
                <a:solidFill>
                  <a:srgbClr val="002060"/>
                </a:solidFill>
              </a:rPr>
              <a:t>In this part we went through each attributes and encoded the categorical features. </a:t>
            </a:r>
            <a:endParaRPr lang="en-US" sz="2400" dirty="0" smtClean="0">
              <a:solidFill>
                <a:srgbClr val="002060"/>
              </a:solidFill>
            </a:endParaRPr>
          </a:p>
          <a:p>
            <a:endParaRPr lang="en-US" sz="2400" dirty="0" smtClean="0">
              <a:solidFill>
                <a:srgbClr val="002060"/>
              </a:solidFill>
            </a:endParaRPr>
          </a:p>
          <a:p>
            <a:r>
              <a:rPr lang="en-US" sz="2400" b="1" dirty="0" smtClean="0">
                <a:solidFill>
                  <a:srgbClr val="002060"/>
                </a:solidFill>
              </a:rPr>
              <a:t>● </a:t>
            </a:r>
            <a:r>
              <a:rPr lang="en-US" sz="2400" b="1" dirty="0">
                <a:solidFill>
                  <a:srgbClr val="002060"/>
                </a:solidFill>
              </a:rPr>
              <a:t>Model Creation: </a:t>
            </a:r>
            <a:r>
              <a:rPr lang="en-US" sz="2400" dirty="0">
                <a:solidFill>
                  <a:srgbClr val="002060"/>
                </a:solidFill>
              </a:rPr>
              <a:t>Finally in this part we created </a:t>
            </a:r>
            <a:r>
              <a:rPr lang="en-US" sz="2400" dirty="0" smtClean="0">
                <a:solidFill>
                  <a:srgbClr val="002060"/>
                </a:solidFill>
              </a:rPr>
              <a:t>the Linea regression  model. This  model is  </a:t>
            </a:r>
            <a:r>
              <a:rPr lang="en-US" sz="2400" dirty="0">
                <a:solidFill>
                  <a:srgbClr val="002060"/>
                </a:solidFill>
              </a:rPr>
              <a:t>being </a:t>
            </a:r>
            <a:r>
              <a:rPr lang="en-US" sz="2400" dirty="0" smtClean="0">
                <a:solidFill>
                  <a:srgbClr val="002060"/>
                </a:solidFill>
              </a:rPr>
              <a:t>analyzed ,so </a:t>
            </a:r>
            <a:r>
              <a:rPr lang="en-US" sz="2400" dirty="0">
                <a:solidFill>
                  <a:srgbClr val="002060"/>
                </a:solidFill>
              </a:rPr>
              <a:t>as to get the best performing model for our project.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73476" y="1047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ts val="5200"/>
            </a:pPr>
            <a:r>
              <a:rPr lang="en-US" b="1" dirty="0" smtClean="0">
                <a:ea typeface="Microsoft JhengHei" panose="020B0604030504040204" pitchFamily="34" charset="-120"/>
              </a:rPr>
              <a:t>Data features 	</a:t>
            </a:r>
            <a:endParaRPr b="1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" t="24380" r="58488" b="11506"/>
          <a:stretch/>
        </p:blipFill>
        <p:spPr>
          <a:xfrm>
            <a:off x="2137144" y="677483"/>
            <a:ext cx="4837813" cy="44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1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2604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SzPts val="5200"/>
            </a:pPr>
            <a:r>
              <a:rPr lang="en-US" b="1" dirty="0" smtClean="0">
                <a:ea typeface="Microsoft JhengHei" panose="020B0604030504040204" pitchFamily="34" charset="-120"/>
              </a:rPr>
              <a:t>Data Description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595423"/>
            <a:ext cx="8520600" cy="4720855"/>
          </a:xfrm>
        </p:spPr>
        <p:txBody>
          <a:bodyPr/>
          <a:lstStyle/>
          <a:p>
            <a:pPr marL="114300" indent="0"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None/>
            </a:pPr>
            <a:r>
              <a:rPr lang="en-US" b="1" dirty="0" err="1" smtClean="0">
                <a:solidFill>
                  <a:srgbClr val="002060"/>
                </a:solidFill>
              </a:rPr>
              <a:t>Depented</a:t>
            </a:r>
            <a:r>
              <a:rPr lang="en-US" b="1" dirty="0" smtClean="0">
                <a:solidFill>
                  <a:srgbClr val="002060"/>
                </a:solidFill>
              </a:rPr>
              <a:t> Variable 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Price_range</a:t>
            </a:r>
            <a:r>
              <a:rPr lang="en-US" b="1" dirty="0" smtClean="0">
                <a:solidFill>
                  <a:srgbClr val="002060"/>
                </a:solidFill>
              </a:rPr>
              <a:t>-     </a:t>
            </a:r>
            <a:r>
              <a:rPr lang="en-US" dirty="0">
                <a:solidFill>
                  <a:srgbClr val="00B0F0"/>
                </a:solidFill>
              </a:rPr>
              <a:t>P</a:t>
            </a:r>
            <a:r>
              <a:rPr lang="en-US" dirty="0" smtClean="0">
                <a:solidFill>
                  <a:srgbClr val="00B0F0"/>
                </a:solidFill>
              </a:rPr>
              <a:t>rice of the mobile </a:t>
            </a:r>
            <a:r>
              <a:rPr lang="en-US" b="1" dirty="0" smtClean="0">
                <a:solidFill>
                  <a:srgbClr val="002060"/>
                </a:solidFill>
              </a:rPr>
              <a:t>	</a:t>
            </a:r>
          </a:p>
          <a:p>
            <a:pPr marL="114300" indent="0"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None/>
            </a:pPr>
            <a:r>
              <a:rPr lang="en-US" b="1" dirty="0" smtClean="0">
                <a:solidFill>
                  <a:srgbClr val="002060"/>
                </a:solidFill>
              </a:rPr>
              <a:t>Independent Variable </a:t>
            </a:r>
            <a:endParaRPr lang="en-US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battery_power</a:t>
            </a:r>
            <a:r>
              <a:rPr lang="en-US" sz="1600" b="1" dirty="0" smtClean="0">
                <a:solidFill>
                  <a:srgbClr val="002060"/>
                </a:solidFill>
              </a:rPr>
              <a:t>-</a:t>
            </a:r>
            <a:r>
              <a:rPr lang="en-US" sz="1600" dirty="0" smtClean="0">
                <a:solidFill>
                  <a:srgbClr val="002060"/>
                </a:solidFill>
              </a:rPr>
              <a:t>    </a:t>
            </a:r>
            <a:r>
              <a:rPr lang="en-US" sz="1600" dirty="0" smtClean="0">
                <a:solidFill>
                  <a:srgbClr val="00B0F0"/>
                </a:solidFill>
              </a:rPr>
              <a:t>Battery </a:t>
            </a:r>
            <a:r>
              <a:rPr lang="en-US" sz="1600" dirty="0">
                <a:solidFill>
                  <a:srgbClr val="00B0F0"/>
                </a:solidFill>
              </a:rPr>
              <a:t>Power in </a:t>
            </a:r>
            <a:r>
              <a:rPr lang="en-US" sz="1600" dirty="0" err="1">
                <a:solidFill>
                  <a:srgbClr val="00B0F0"/>
                </a:solidFill>
              </a:rPr>
              <a:t>mAh</a:t>
            </a:r>
            <a:endParaRPr lang="en-US" sz="16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002060"/>
                </a:solidFill>
              </a:rPr>
              <a:t>blue-                    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Has </a:t>
            </a:r>
            <a:r>
              <a:rPr lang="en-US" sz="1600" dirty="0" err="1">
                <a:solidFill>
                  <a:srgbClr val="00B0F0"/>
                </a:solidFill>
              </a:rPr>
              <a:t>BlueTooth</a:t>
            </a:r>
            <a:r>
              <a:rPr lang="en-US" sz="1600" dirty="0">
                <a:solidFill>
                  <a:srgbClr val="00B0F0"/>
                </a:solidFill>
              </a:rPr>
              <a:t> 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clock_speed</a:t>
            </a:r>
            <a:r>
              <a:rPr lang="en-US" sz="1600" b="1" dirty="0" smtClean="0">
                <a:solidFill>
                  <a:srgbClr val="002060"/>
                </a:solidFill>
              </a:rPr>
              <a:t>-</a:t>
            </a:r>
            <a:r>
              <a:rPr lang="en-US" sz="1600" dirty="0" smtClean="0">
                <a:solidFill>
                  <a:srgbClr val="002060"/>
                </a:solidFill>
              </a:rPr>
              <a:t>       </a:t>
            </a:r>
            <a:r>
              <a:rPr lang="en-US" sz="1600" dirty="0" smtClean="0">
                <a:solidFill>
                  <a:srgbClr val="00B0F0"/>
                </a:solidFill>
              </a:rPr>
              <a:t>Microprocessor </a:t>
            </a:r>
            <a:r>
              <a:rPr lang="en-US" sz="1600" dirty="0">
                <a:solidFill>
                  <a:srgbClr val="00B0F0"/>
                </a:solidFill>
              </a:rPr>
              <a:t>clock speed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dual_sim</a:t>
            </a:r>
            <a:r>
              <a:rPr lang="en-US" sz="1600" b="1" dirty="0" smtClean="0">
                <a:solidFill>
                  <a:srgbClr val="002060"/>
                </a:solidFill>
              </a:rPr>
              <a:t> -            </a:t>
            </a:r>
            <a:r>
              <a:rPr lang="en-US" sz="1600" dirty="0" smtClean="0">
                <a:solidFill>
                  <a:srgbClr val="00B0F0"/>
                </a:solidFill>
              </a:rPr>
              <a:t>The </a:t>
            </a:r>
            <a:r>
              <a:rPr lang="en-US" sz="1600" dirty="0">
                <a:solidFill>
                  <a:srgbClr val="00B0F0"/>
                </a:solidFill>
              </a:rPr>
              <a:t>phone has dual sim support 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002060"/>
                </a:solidFill>
              </a:rPr>
              <a:t>fc-</a:t>
            </a:r>
            <a:r>
              <a:rPr lang="en-US" sz="1600" dirty="0" smtClean="0">
                <a:solidFill>
                  <a:srgbClr val="00B0F0"/>
                </a:solidFill>
              </a:rPr>
              <a:t>                         Front </a:t>
            </a:r>
            <a:r>
              <a:rPr lang="en-US" sz="1600" dirty="0">
                <a:solidFill>
                  <a:srgbClr val="00B0F0"/>
                </a:solidFill>
              </a:rPr>
              <a:t>Camera Megapixels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four_g</a:t>
            </a:r>
            <a:r>
              <a:rPr lang="en-US" sz="1600" b="1" dirty="0" smtClean="0">
                <a:solidFill>
                  <a:srgbClr val="002060"/>
                </a:solidFill>
              </a:rPr>
              <a:t>-                 </a:t>
            </a:r>
            <a:r>
              <a:rPr lang="en-US" sz="1600" dirty="0" smtClean="0">
                <a:solidFill>
                  <a:srgbClr val="00B0F0"/>
                </a:solidFill>
              </a:rPr>
              <a:t>Has </a:t>
            </a:r>
            <a:r>
              <a:rPr lang="en-US" sz="1600" dirty="0">
                <a:solidFill>
                  <a:srgbClr val="00B0F0"/>
                </a:solidFill>
              </a:rPr>
              <a:t>4G support 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Int_memory</a:t>
            </a:r>
            <a:r>
              <a:rPr lang="en-US" sz="1600" b="1" dirty="0" smtClean="0">
                <a:solidFill>
                  <a:srgbClr val="002060"/>
                </a:solidFill>
              </a:rPr>
              <a:t>-        </a:t>
            </a:r>
            <a:r>
              <a:rPr lang="en-US" sz="1600" dirty="0" smtClean="0">
                <a:solidFill>
                  <a:srgbClr val="00B0F0"/>
                </a:solidFill>
              </a:rPr>
              <a:t>Internal </a:t>
            </a:r>
            <a:r>
              <a:rPr lang="en-US" sz="1600" dirty="0">
                <a:solidFill>
                  <a:srgbClr val="00B0F0"/>
                </a:solidFill>
              </a:rPr>
              <a:t>Memory in </a:t>
            </a:r>
            <a:r>
              <a:rPr lang="en-US" sz="1600" dirty="0" err="1">
                <a:solidFill>
                  <a:srgbClr val="00B0F0"/>
                </a:solidFill>
              </a:rPr>
              <a:t>GigaBytes</a:t>
            </a:r>
            <a:endParaRPr lang="en-US" sz="16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m_dep</a:t>
            </a:r>
            <a:r>
              <a:rPr lang="en-US" sz="1600" b="1" dirty="0" smtClean="0">
                <a:solidFill>
                  <a:srgbClr val="002060"/>
                </a:solidFill>
              </a:rPr>
              <a:t>-                 </a:t>
            </a:r>
            <a:r>
              <a:rPr lang="en-US" sz="1600" dirty="0" smtClean="0">
                <a:solidFill>
                  <a:srgbClr val="00B0F0"/>
                </a:solidFill>
              </a:rPr>
              <a:t>Mobile </a:t>
            </a:r>
            <a:r>
              <a:rPr lang="en-US" sz="1600" dirty="0">
                <a:solidFill>
                  <a:srgbClr val="00B0F0"/>
                </a:solidFill>
              </a:rPr>
              <a:t>Depth in Cm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solidFill>
                  <a:srgbClr val="002060"/>
                </a:solidFill>
              </a:rPr>
              <a:t>mobile_wt</a:t>
            </a:r>
            <a:r>
              <a:rPr lang="en-US" sz="1600" b="1" dirty="0" smtClean="0">
                <a:solidFill>
                  <a:srgbClr val="002060"/>
                </a:solidFill>
              </a:rPr>
              <a:t>-          </a:t>
            </a:r>
            <a:r>
              <a:rPr lang="en-US" sz="1600" dirty="0" smtClean="0">
                <a:solidFill>
                  <a:srgbClr val="00B0F0"/>
                </a:solidFill>
              </a:rPr>
              <a:t>Weight </a:t>
            </a:r>
            <a:r>
              <a:rPr lang="en-US" sz="1600" dirty="0">
                <a:solidFill>
                  <a:srgbClr val="00B0F0"/>
                </a:solidFill>
              </a:rPr>
              <a:t>of Mobile Phone</a:t>
            </a:r>
          </a:p>
          <a:p>
            <a:pPr marL="114300" indent="0">
              <a:buNone/>
            </a:pP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5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916" y="127591"/>
            <a:ext cx="8598384" cy="4890976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002060"/>
                </a:solidFill>
              </a:rPr>
              <a:t>n_cores</a:t>
            </a:r>
            <a:r>
              <a:rPr lang="en-US" b="1" dirty="0">
                <a:solidFill>
                  <a:srgbClr val="002060"/>
                </a:solidFill>
              </a:rPr>
              <a:t>-          </a:t>
            </a:r>
            <a:r>
              <a:rPr lang="en-US" b="1" dirty="0" smtClean="0">
                <a:solidFill>
                  <a:srgbClr val="002060"/>
                </a:solidFill>
              </a:rPr>
              <a:t>	  </a:t>
            </a:r>
            <a:r>
              <a:rPr lang="en-US" dirty="0" smtClean="0">
                <a:solidFill>
                  <a:srgbClr val="00B0F0"/>
                </a:solidFill>
              </a:rPr>
              <a:t>Number </a:t>
            </a:r>
            <a:r>
              <a:rPr lang="en-US" dirty="0">
                <a:solidFill>
                  <a:srgbClr val="00B0F0"/>
                </a:solidFill>
              </a:rPr>
              <a:t>of cores in the processor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</a:rPr>
              <a:t>Pc-                     </a:t>
            </a:r>
            <a:r>
              <a:rPr lang="en-US" b="1" dirty="0" smtClean="0">
                <a:solidFill>
                  <a:srgbClr val="002060"/>
                </a:solidFill>
              </a:rPr>
              <a:t>	  </a:t>
            </a:r>
            <a:r>
              <a:rPr lang="en-US" dirty="0" smtClean="0">
                <a:solidFill>
                  <a:srgbClr val="00B0F0"/>
                </a:solidFill>
              </a:rPr>
              <a:t>Primary </a:t>
            </a:r>
            <a:r>
              <a:rPr lang="en-US" dirty="0">
                <a:solidFill>
                  <a:srgbClr val="00B0F0"/>
                </a:solidFill>
              </a:rPr>
              <a:t>Camera Megapixels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002060"/>
                </a:solidFill>
              </a:rPr>
              <a:t>px_height</a:t>
            </a:r>
            <a:r>
              <a:rPr lang="en-US" b="1" dirty="0">
                <a:solidFill>
                  <a:srgbClr val="002060"/>
                </a:solidFill>
              </a:rPr>
              <a:t>-</a:t>
            </a:r>
            <a:r>
              <a:rPr lang="en-US" dirty="0">
                <a:solidFill>
                  <a:srgbClr val="00B0F0"/>
                </a:solidFill>
              </a:rPr>
              <a:t>      </a:t>
            </a:r>
            <a:r>
              <a:rPr lang="en-US" dirty="0" smtClean="0">
                <a:solidFill>
                  <a:srgbClr val="00B0F0"/>
                </a:solidFill>
              </a:rPr>
              <a:t>	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Pixel </a:t>
            </a:r>
            <a:r>
              <a:rPr lang="en-US" dirty="0">
                <a:solidFill>
                  <a:srgbClr val="00B0F0"/>
                </a:solidFill>
              </a:rPr>
              <a:t>Resolution </a:t>
            </a:r>
            <a:r>
              <a:rPr lang="en-US" dirty="0" smtClean="0">
                <a:solidFill>
                  <a:srgbClr val="00B0F0"/>
                </a:solidFill>
              </a:rPr>
              <a:t>height</a:t>
            </a:r>
            <a:endParaRPr lang="en-US" b="1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px_width</a:t>
            </a:r>
            <a:r>
              <a:rPr lang="en-US" b="1" dirty="0" smtClean="0">
                <a:solidFill>
                  <a:srgbClr val="002060"/>
                </a:solidFill>
              </a:rPr>
              <a:t>-     	 </a:t>
            </a:r>
            <a:r>
              <a:rPr lang="en-US" dirty="0" smtClean="0">
                <a:solidFill>
                  <a:srgbClr val="00B0F0"/>
                </a:solidFill>
              </a:rPr>
              <a:t>Pixel </a:t>
            </a:r>
            <a:r>
              <a:rPr lang="en-US" dirty="0">
                <a:solidFill>
                  <a:srgbClr val="00B0F0"/>
                </a:solidFill>
              </a:rPr>
              <a:t>resolution </a:t>
            </a:r>
            <a:r>
              <a:rPr lang="en-US" dirty="0" smtClean="0">
                <a:solidFill>
                  <a:srgbClr val="00B0F0"/>
                </a:solidFill>
              </a:rPr>
              <a:t>width</a:t>
            </a:r>
            <a:endParaRPr lang="en-US" dirty="0" smtClean="0"/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</a:rPr>
              <a:t>ram-  </a:t>
            </a:r>
            <a:r>
              <a:rPr lang="en-US" dirty="0" smtClean="0">
                <a:solidFill>
                  <a:srgbClr val="00B0F0"/>
                </a:solidFill>
              </a:rPr>
              <a:t>            	 RAM </a:t>
            </a:r>
            <a:r>
              <a:rPr lang="en-US" dirty="0">
                <a:solidFill>
                  <a:srgbClr val="00B0F0"/>
                </a:solidFill>
              </a:rPr>
              <a:t>in MB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sc_h</a:t>
            </a:r>
            <a:r>
              <a:rPr lang="en-US" b="1" dirty="0" smtClean="0">
                <a:solidFill>
                  <a:srgbClr val="002060"/>
                </a:solidFill>
              </a:rPr>
              <a:t>-  </a:t>
            </a:r>
            <a:r>
              <a:rPr lang="en-US" dirty="0" smtClean="0">
                <a:solidFill>
                  <a:srgbClr val="00B0F0"/>
                </a:solidFill>
              </a:rPr>
              <a:t>           	 Mobile </a:t>
            </a:r>
            <a:r>
              <a:rPr lang="en-US" dirty="0">
                <a:solidFill>
                  <a:srgbClr val="00B0F0"/>
                </a:solidFill>
              </a:rPr>
              <a:t>screen height in cm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002060"/>
                </a:solidFill>
              </a:rPr>
              <a:t>s</a:t>
            </a:r>
            <a:r>
              <a:rPr lang="en-US" b="1" dirty="0" err="1" smtClean="0">
                <a:solidFill>
                  <a:srgbClr val="002060"/>
                </a:solidFill>
              </a:rPr>
              <a:t>c_w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 	 Mobile </a:t>
            </a:r>
            <a:r>
              <a:rPr lang="en-US" dirty="0">
                <a:solidFill>
                  <a:srgbClr val="00B0F0"/>
                </a:solidFill>
              </a:rPr>
              <a:t>screen width in cm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talk_time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 	 Longest </a:t>
            </a:r>
            <a:r>
              <a:rPr lang="en-US" dirty="0">
                <a:solidFill>
                  <a:srgbClr val="00B0F0"/>
                </a:solidFill>
              </a:rPr>
              <a:t>time after a single charge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three_g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  	3g </a:t>
            </a:r>
            <a:r>
              <a:rPr lang="en-US" dirty="0">
                <a:solidFill>
                  <a:srgbClr val="00B0F0"/>
                </a:solidFill>
              </a:rPr>
              <a:t>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touch_screen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Has </a:t>
            </a:r>
            <a:r>
              <a:rPr lang="en-US" dirty="0">
                <a:solidFill>
                  <a:srgbClr val="00B0F0"/>
                </a:solidFill>
              </a:rPr>
              <a:t>touch screen or not</a:t>
            </a:r>
          </a:p>
          <a:p>
            <a:pPr>
              <a:lnSpc>
                <a:spcPct val="150000"/>
              </a:lnSpc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rgbClr val="002060"/>
                </a:solidFill>
              </a:rPr>
              <a:t>Wifi</a:t>
            </a:r>
            <a:r>
              <a:rPr lang="en-US" b="1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B0F0"/>
                </a:solidFill>
              </a:rPr>
              <a:t>		Has </a:t>
            </a:r>
            <a:r>
              <a:rPr lang="en-US" dirty="0" err="1">
                <a:solidFill>
                  <a:srgbClr val="00B0F0"/>
                </a:solidFill>
              </a:rPr>
              <a:t>wifi</a:t>
            </a:r>
            <a:r>
              <a:rPr lang="en-US" dirty="0">
                <a:solidFill>
                  <a:srgbClr val="00B0F0"/>
                </a:solidFill>
              </a:rPr>
              <a:t> or </a:t>
            </a:r>
            <a:r>
              <a:rPr lang="en-US" dirty="0" smtClean="0">
                <a:solidFill>
                  <a:srgbClr val="00B0F0"/>
                </a:solidFill>
              </a:rPr>
              <a:t>not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8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6967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smtClean="0">
                <a:solidFill>
                  <a:srgbClr val="FF0000"/>
                </a:solidFill>
                <a:latin typeface="+mj-lt"/>
                <a:ea typeface="Montserrat"/>
                <a:cs typeface="Montserrat"/>
                <a:sym typeface="Montserrat"/>
              </a:rPr>
              <a:t>Data Processing </a:t>
            </a: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b="1" dirty="0">
              <a:solidFill>
                <a:srgbClr val="FF000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829340"/>
            <a:ext cx="8520600" cy="3827720"/>
          </a:xfrm>
        </p:spPr>
        <p:txBody>
          <a:bodyPr/>
          <a:lstStyle/>
          <a:p>
            <a:pPr>
              <a:buClr>
                <a:schemeClr val="accent2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2060"/>
                </a:solidFill>
              </a:rPr>
              <a:t>We have checked for Null values </a:t>
            </a:r>
            <a:endParaRPr lang="en-IN" sz="2400" dirty="0" smtClean="0">
              <a:solidFill>
                <a:srgbClr val="002060"/>
              </a:solidFill>
            </a:endParaRPr>
          </a:p>
          <a:p>
            <a:r>
              <a:rPr lang="en-IN" sz="2400" b="1" dirty="0" smtClean="0">
                <a:solidFill>
                  <a:srgbClr val="002060"/>
                </a:solidFill>
              </a:rPr>
              <a:t>                </a:t>
            </a:r>
            <a:r>
              <a:rPr lang="en-IN" sz="2400" b="1" dirty="0" err="1" smtClean="0">
                <a:solidFill>
                  <a:srgbClr val="002060"/>
                </a:solidFill>
              </a:rPr>
              <a:t>ds.isnull</a:t>
            </a:r>
            <a:r>
              <a:rPr lang="en-IN" sz="2400" b="1" dirty="0">
                <a:solidFill>
                  <a:srgbClr val="002060"/>
                </a:solidFill>
              </a:rPr>
              <a:t>().sum</a:t>
            </a:r>
            <a:r>
              <a:rPr lang="en-IN" sz="2400" b="1" dirty="0" smtClean="0">
                <a:solidFill>
                  <a:srgbClr val="002060"/>
                </a:solidFill>
              </a:rPr>
              <a:t>()</a:t>
            </a:r>
          </a:p>
          <a:p>
            <a:endParaRPr lang="en-IN" sz="2400" b="1" dirty="0" smtClean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2060"/>
                </a:solidFill>
              </a:rPr>
              <a:t>We have checked for duplicate values </a:t>
            </a:r>
          </a:p>
          <a:p>
            <a:pPr marL="114300" indent="0">
              <a:buClr>
                <a:srgbClr val="002060"/>
              </a:buClr>
              <a:buNone/>
            </a:pPr>
            <a:r>
              <a:rPr lang="en-IN" sz="2400" b="1" dirty="0">
                <a:solidFill>
                  <a:srgbClr val="002060"/>
                </a:solidFill>
              </a:rPr>
              <a:t> </a:t>
            </a:r>
            <a:r>
              <a:rPr lang="en-IN" sz="2400" b="1" dirty="0" smtClean="0">
                <a:solidFill>
                  <a:srgbClr val="002060"/>
                </a:solidFill>
              </a:rPr>
              <a:t>               </a:t>
            </a:r>
            <a:r>
              <a:rPr lang="en-IN" sz="2400" b="1" dirty="0" err="1" smtClean="0">
                <a:solidFill>
                  <a:srgbClr val="002060"/>
                </a:solidFill>
              </a:rPr>
              <a:t>len</a:t>
            </a:r>
            <a:r>
              <a:rPr lang="en-IN" sz="2400" b="1" dirty="0" smtClean="0">
                <a:solidFill>
                  <a:srgbClr val="002060"/>
                </a:solidFill>
              </a:rPr>
              <a:t>(ds[</a:t>
            </a:r>
            <a:r>
              <a:rPr lang="en-IN" sz="2400" b="1" dirty="0" err="1" smtClean="0">
                <a:solidFill>
                  <a:srgbClr val="002060"/>
                </a:solidFill>
              </a:rPr>
              <a:t>ds.duplicated</a:t>
            </a:r>
            <a:r>
              <a:rPr lang="en-IN" sz="2400" b="1" dirty="0" smtClean="0"/>
              <a:t>(</a:t>
            </a:r>
            <a:r>
              <a:rPr lang="en-IN" sz="2400" dirty="0" smtClean="0"/>
              <a:t>)]</a:t>
            </a:r>
          </a:p>
          <a:p>
            <a:pPr marL="114300" indent="0">
              <a:buClr>
                <a:srgbClr val="002060"/>
              </a:buClr>
              <a:buNone/>
            </a:pPr>
            <a:r>
              <a:rPr lang="en-IN" sz="2400" dirty="0" smtClean="0"/>
              <a:t>)</a:t>
            </a:r>
            <a:endParaRPr lang="en-IN" sz="2400" dirty="0"/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2060"/>
                </a:solidFill>
              </a:rPr>
              <a:t>We have made rename of our dataset so that it can be easily understood </a:t>
            </a:r>
            <a:endParaRPr lang="en-IN" sz="2400" dirty="0">
              <a:solidFill>
                <a:srgbClr val="002060"/>
              </a:solidFill>
            </a:endParaRPr>
          </a:p>
          <a:p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356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397</Words>
  <Application>Microsoft Office PowerPoint</Application>
  <PresentationFormat>On-screen Show (16:9)</PresentationFormat>
  <Paragraphs>166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Montserrat</vt:lpstr>
      <vt:lpstr>Microsoft JhengHei</vt:lpstr>
      <vt:lpstr>Castellar</vt:lpstr>
      <vt:lpstr>Calibri</vt:lpstr>
      <vt:lpstr>Wingdings</vt:lpstr>
      <vt:lpstr>Simple Light</vt:lpstr>
      <vt:lpstr> CAPSTONE PROJECT MOBILE PRICE PREDICTION                                          Sundar K</vt:lpstr>
      <vt:lpstr>PowerPoint Presentation</vt:lpstr>
      <vt:lpstr>   Introduction</vt:lpstr>
      <vt:lpstr> Problem statement</vt:lpstr>
      <vt:lpstr>PowerPoint Presentation</vt:lpstr>
      <vt:lpstr>   Data features  </vt:lpstr>
      <vt:lpstr>   Data Description</vt:lpstr>
      <vt:lpstr>   </vt:lpstr>
      <vt:lpstr>  Data Processing  </vt:lpstr>
      <vt:lpstr>   EDA Count  Pair plot</vt:lpstr>
      <vt:lpstr>   EDA Count Countplot of price range </vt:lpstr>
      <vt:lpstr>PowerPoint Presentation</vt:lpstr>
      <vt:lpstr>   </vt:lpstr>
      <vt:lpstr>   </vt:lpstr>
      <vt:lpstr>PowerPoint Presentation</vt:lpstr>
      <vt:lpstr>   </vt:lpstr>
      <vt:lpstr>    Model Validation   K-Nearest Neighbour </vt:lpstr>
      <vt:lpstr>   Decision Tree</vt:lpstr>
      <vt:lpstr>   Random Forest </vt:lpstr>
      <vt:lpstr>PowerPoint Presentation</vt:lpstr>
      <vt:lpstr>  Conclusion  </vt:lpstr>
      <vt:lpstr>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MOBILE PRICE PREDICTION                                          Sundar K</dc:title>
  <dc:creator>LAVANYA SAHADEV</dc:creator>
  <cp:lastModifiedBy>admin</cp:lastModifiedBy>
  <cp:revision>20</cp:revision>
  <dcterms:modified xsi:type="dcterms:W3CDTF">2022-11-20T16:35:37Z</dcterms:modified>
</cp:coreProperties>
</file>